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0"/>
  </p:notesMasterIdLst>
  <p:sldIdLst>
    <p:sldId id="256" r:id="rId2"/>
    <p:sldId id="747" r:id="rId3"/>
    <p:sldId id="392" r:id="rId4"/>
    <p:sldId id="401" r:id="rId5"/>
    <p:sldId id="393" r:id="rId6"/>
    <p:sldId id="402" r:id="rId7"/>
    <p:sldId id="403" r:id="rId8"/>
    <p:sldId id="370" r:id="rId9"/>
    <p:sldId id="404" r:id="rId10"/>
    <p:sldId id="407" r:id="rId11"/>
    <p:sldId id="405" r:id="rId12"/>
    <p:sldId id="406" r:id="rId13"/>
    <p:sldId id="394" r:id="rId14"/>
    <p:sldId id="371" r:id="rId15"/>
    <p:sldId id="385" r:id="rId16"/>
    <p:sldId id="2419" r:id="rId17"/>
    <p:sldId id="2420" r:id="rId18"/>
    <p:sldId id="2418" r:id="rId19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92"/>
            <p14:sldId id="401"/>
            <p14:sldId id="393"/>
            <p14:sldId id="402"/>
            <p14:sldId id="403"/>
            <p14:sldId id="370"/>
            <p14:sldId id="404"/>
            <p14:sldId id="407"/>
            <p14:sldId id="405"/>
            <p14:sldId id="406"/>
            <p14:sldId id="394"/>
            <p14:sldId id="371"/>
            <p14:sldId id="385"/>
            <p14:sldId id="2419"/>
            <p14:sldId id="2420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D9D9D9"/>
    <a:srgbClr val="BCEBDF"/>
    <a:srgbClr val="CCFFFF"/>
    <a:srgbClr val="EBFFFF"/>
    <a:srgbClr val="0083EF"/>
    <a:srgbClr val="358971"/>
    <a:srgbClr val="339933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3" autoAdjust="0"/>
    <p:restoredTop sz="96343" autoAdjust="0"/>
  </p:normalViewPr>
  <p:slideViewPr>
    <p:cSldViewPr>
      <p:cViewPr varScale="1">
        <p:scale>
          <a:sx n="103" d="100"/>
          <a:sy n="103" d="100"/>
        </p:scale>
        <p:origin x="43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32656"/>
            <a:ext cx="7704856" cy="59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52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920880" cy="576064"/>
          </a:xfrm>
        </p:spPr>
        <p:txBody>
          <a:bodyPr>
            <a:norm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/>
              <a:t>– </a:t>
            </a:r>
            <a:r>
              <a:rPr lang="ko-KR" altLang="en-US" dirty="0"/>
              <a:t>예제 </a:t>
            </a:r>
            <a:r>
              <a:rPr lang="en-US" altLang="ko-KR" dirty="0"/>
              <a:t>13-5</a:t>
            </a:r>
            <a:r>
              <a:rPr lang="ko-KR" altLang="en-US" dirty="0"/>
              <a:t>를 로컬 컴퓨터에서 실행하기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예제 </a:t>
            </a:r>
            <a:r>
              <a:rPr lang="en-US" altLang="ko-KR" sz="1600" dirty="0"/>
              <a:t>13-5</a:t>
            </a:r>
            <a:r>
              <a:rPr lang="ko-KR" altLang="en-US" sz="1600" dirty="0"/>
              <a:t>를 로컬 컴퓨터의 적절한 위치에 저장</a:t>
            </a:r>
            <a:endParaRPr lang="en-US" altLang="ko-KR" sz="1600" dirty="0"/>
          </a:p>
          <a:p>
            <a:pPr lvl="1"/>
            <a:r>
              <a:rPr lang="ko-KR" altLang="en-US" sz="1400" dirty="0"/>
              <a:t>저자의 경우 </a:t>
            </a:r>
            <a:r>
              <a:rPr lang="en-US" altLang="ko-KR" sz="1400" dirty="0"/>
              <a:t>C:/</a:t>
            </a:r>
            <a:r>
              <a:rPr lang="en-US" altLang="ko-KR" sz="1400" dirty="0" err="1"/>
              <a:t>webprogramming</a:t>
            </a:r>
            <a:r>
              <a:rPr lang="en-US" altLang="ko-KR" sz="1400" dirty="0"/>
              <a:t>/</a:t>
            </a:r>
            <a:r>
              <a:rPr lang="en-US" altLang="ko-KR" sz="1400" dirty="0" err="1"/>
              <a:t>WebContent</a:t>
            </a:r>
            <a:r>
              <a:rPr lang="en-US" altLang="ko-KR" sz="1400" dirty="0"/>
              <a:t>/13/</a:t>
            </a:r>
            <a:r>
              <a:rPr lang="en-US" altLang="ko-KR" sz="1400" dirty="0" err="1"/>
              <a:t>ex13-05.html</a:t>
            </a:r>
            <a:r>
              <a:rPr lang="ko-KR" altLang="en-US" sz="1400" dirty="0"/>
              <a:t>로 저장</a:t>
            </a:r>
            <a:endParaRPr lang="en-US" altLang="ko-KR" sz="1400" dirty="0"/>
          </a:p>
          <a:p>
            <a:r>
              <a:rPr lang="ko-KR" altLang="en-US" sz="1800" dirty="0"/>
              <a:t>크롬에서 직접 실행</a:t>
            </a:r>
            <a:endParaRPr lang="en-US" altLang="ko-KR" sz="1800" dirty="0"/>
          </a:p>
          <a:p>
            <a:pPr lvl="1"/>
            <a:r>
              <a:rPr lang="ko-KR" altLang="en-US" sz="1400" dirty="0"/>
              <a:t>탐색기에 </a:t>
            </a:r>
            <a:r>
              <a:rPr lang="en-US" altLang="ko-KR" sz="1400" dirty="0" err="1"/>
              <a:t>ex13-05.html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더블클릭</a:t>
            </a:r>
            <a:endParaRPr lang="en-US" altLang="ko-KR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780929"/>
            <a:ext cx="4956840" cy="17733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4653137"/>
            <a:ext cx="4956840" cy="17733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655840" y="3042113"/>
            <a:ext cx="25922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0171C0"/>
                </a:solidFill>
              </a:rPr>
              <a:t>참고 </a:t>
            </a:r>
            <a:r>
              <a:rPr lang="en-US" altLang="ko-KR" dirty="0">
                <a:solidFill>
                  <a:srgbClr val="0171C0"/>
                </a:solidFill>
              </a:rPr>
              <a:t>– </a:t>
            </a:r>
            <a:r>
              <a:rPr lang="ko-KR" altLang="en-US" dirty="0">
                <a:solidFill>
                  <a:srgbClr val="0171C0"/>
                </a:solidFill>
              </a:rPr>
              <a:t>예제 </a:t>
            </a:r>
            <a:r>
              <a:rPr lang="en-US" altLang="ko-KR" dirty="0">
                <a:solidFill>
                  <a:srgbClr val="0171C0"/>
                </a:solidFill>
              </a:rPr>
              <a:t>13-6</a:t>
            </a:r>
            <a:r>
              <a:rPr lang="ko-KR" altLang="en-US" dirty="0">
                <a:solidFill>
                  <a:srgbClr val="0171C0"/>
                </a:solidFill>
              </a:rPr>
              <a:t>을 로컬 컴퓨터에서 실행하기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예제 </a:t>
            </a:r>
            <a:r>
              <a:rPr lang="en-US" altLang="ko-KR" sz="1600" dirty="0"/>
              <a:t>13-6</a:t>
            </a:r>
            <a:r>
              <a:rPr lang="ko-KR" altLang="en-US" sz="1600" dirty="0"/>
              <a:t>를 로컬 컴퓨터의 적절한 위치에 저장</a:t>
            </a:r>
            <a:endParaRPr lang="en-US" altLang="ko-KR" sz="1600" dirty="0"/>
          </a:p>
          <a:p>
            <a:pPr lvl="1"/>
            <a:r>
              <a:rPr lang="ko-KR" altLang="en-US" sz="1400" dirty="0"/>
              <a:t>저자의 경우 </a:t>
            </a:r>
            <a:r>
              <a:rPr lang="en-US" altLang="ko-KR" sz="1400" dirty="0"/>
              <a:t>C:/</a:t>
            </a:r>
            <a:r>
              <a:rPr lang="en-US" altLang="ko-KR" sz="1400" dirty="0" err="1"/>
              <a:t>webprogramming</a:t>
            </a:r>
            <a:r>
              <a:rPr lang="en-US" altLang="ko-KR" sz="1400" dirty="0"/>
              <a:t>/</a:t>
            </a:r>
            <a:r>
              <a:rPr lang="en-US" altLang="ko-KR" sz="1400" dirty="0" err="1"/>
              <a:t>WebContent</a:t>
            </a:r>
            <a:r>
              <a:rPr lang="en-US" altLang="ko-KR" sz="1400" dirty="0"/>
              <a:t>/13/</a:t>
            </a:r>
            <a:r>
              <a:rPr lang="en-US" altLang="ko-KR" sz="1400" dirty="0" err="1"/>
              <a:t>ex13-06.html</a:t>
            </a:r>
            <a:r>
              <a:rPr lang="ko-KR" altLang="en-US" sz="1400" dirty="0"/>
              <a:t>로 저장</a:t>
            </a:r>
            <a:endParaRPr lang="en-US" altLang="ko-KR" sz="1400" dirty="0"/>
          </a:p>
          <a:p>
            <a:r>
              <a:rPr lang="ko-KR" altLang="en-US" sz="1800" dirty="0"/>
              <a:t>크롬에서 직접 실행</a:t>
            </a:r>
            <a:endParaRPr lang="en-US" altLang="ko-KR" sz="1800" dirty="0"/>
          </a:p>
          <a:p>
            <a:pPr lvl="1"/>
            <a:r>
              <a:rPr lang="ko-KR" altLang="en-US" sz="1400" dirty="0"/>
              <a:t>탐색기에 </a:t>
            </a:r>
            <a:r>
              <a:rPr lang="en-US" altLang="ko-KR" sz="1400" dirty="0" err="1"/>
              <a:t>ex13-06.html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endParaRPr lang="en-US" altLang="ko-KR" sz="1400" dirty="0"/>
          </a:p>
          <a:p>
            <a:pPr marL="365760" lvl="1" indent="0">
              <a:buNone/>
            </a:pPr>
            <a:r>
              <a:rPr lang="en-US" altLang="ko-KR" sz="1400" dirty="0"/>
              <a:t>    </a:t>
            </a:r>
            <a:r>
              <a:rPr lang="ko-KR" altLang="en-US" sz="1400" dirty="0"/>
              <a:t>더블클릭</a:t>
            </a:r>
            <a:endParaRPr lang="en-US" altLang="ko-KR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04" y="2348881"/>
            <a:ext cx="4896544" cy="440649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545632" y="2564904"/>
            <a:ext cx="2592288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25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반복 위치 서비스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위치 변경 시마다 현재 위치 얻기</a:t>
            </a:r>
            <a:endParaRPr lang="en-US" altLang="ko-KR" dirty="0"/>
          </a:p>
          <a:p>
            <a:pPr lvl="1"/>
            <a:r>
              <a:rPr lang="en-US" altLang="ko-KR" dirty="0" err="1"/>
              <a:t>watchPosition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2"/>
            <a:r>
              <a:rPr lang="ko-KR" altLang="en-US" dirty="0"/>
              <a:t>위치가 변경될 때마다 호출되는 </a:t>
            </a:r>
            <a:r>
              <a:rPr lang="ko-KR" altLang="en-US" dirty="0" err="1"/>
              <a:t>콜백</a:t>
            </a:r>
            <a:r>
              <a:rPr lang="ko-KR" altLang="en-US" dirty="0"/>
              <a:t> 함수 등록</a:t>
            </a:r>
            <a:endParaRPr lang="en-US" altLang="ko-KR" dirty="0"/>
          </a:p>
          <a:p>
            <a:pPr lvl="2"/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의 리턴 값 </a:t>
            </a:r>
            <a:r>
              <a:rPr lang="en-US" altLang="ko-KR" dirty="0"/>
              <a:t>: </a:t>
            </a:r>
            <a:r>
              <a:rPr lang="ko-KR" altLang="en-US" dirty="0"/>
              <a:t>반복 위치 서비스 </a:t>
            </a:r>
            <a:r>
              <a:rPr lang="en-US" altLang="ko-KR" dirty="0"/>
              <a:t>id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반복 위치 서비스 중단</a:t>
            </a:r>
            <a:endParaRPr lang="en-US" altLang="ko-KR" dirty="0"/>
          </a:p>
          <a:p>
            <a:pPr lvl="1"/>
            <a:r>
              <a:rPr lang="en-US" altLang="ko-KR" dirty="0" err="1"/>
              <a:t>clearWatch</a:t>
            </a:r>
            <a:r>
              <a:rPr lang="en-US" altLang="ko-KR" dirty="0"/>
              <a:t>() </a:t>
            </a:r>
            <a:r>
              <a:rPr lang="ko-KR" altLang="en-US" dirty="0"/>
              <a:t>호출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watchPosition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ko-KR" altLang="en-US" dirty="0" err="1"/>
              <a:t>리턴한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로 반복 위치 서비스 중단</a:t>
            </a:r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49144" y="2348880"/>
            <a:ext cx="7067249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navigator.geolocation.watchPosition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(changed);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changed()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	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 함수로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등록하고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반복 위치 서비스 시작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바뀌면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changed()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전달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changed(position)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변경된 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위치로 변경됨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49144" y="5864199"/>
            <a:ext cx="70632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navigator.geolocation.clearWatch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watchID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반복 위치 서비스 중단</a:t>
            </a:r>
          </a:p>
        </p:txBody>
      </p:sp>
    </p:spTree>
    <p:extLst>
      <p:ext uri="{BB962C8B-B14F-4D97-AF65-F5344CB8AC3E}">
        <p14:creationId xmlns:p14="http://schemas.microsoft.com/office/powerpoint/2010/main" val="8174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91544" y="537864"/>
            <a:ext cx="849694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</a:t>
            </a:r>
            <a:r>
              <a:rPr lang="en-US" altLang="ko-KR" sz="1000" dirty="0" err="1"/>
              <a:t>DOCTYPE</a:t>
            </a:r>
            <a:r>
              <a:rPr lang="en-US" altLang="ko-KR" sz="1000" dirty="0"/>
              <a:t>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-8"&gt;&lt;title&gt;</a:t>
            </a:r>
            <a:r>
              <a:rPr lang="en-US" altLang="ko-KR" sz="1000" dirty="0" err="1"/>
              <a:t>watchPosition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반복 위치 서비스</a:t>
            </a:r>
            <a:r>
              <a:rPr lang="en-US" altLang="ko-KR" sz="1000" dirty="0"/>
              <a:t>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watchPosition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으로 반복 위치 서비스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위치 정보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b="1" dirty="0"/>
              <a:t>&lt;iframe id="map" width="425" height="350" </a:t>
            </a:r>
            <a:r>
              <a:rPr lang="en-US" altLang="ko-KR" sz="1000" b="1" dirty="0" err="1"/>
              <a:t>frameborder</a:t>
            </a:r>
            <a:r>
              <a:rPr lang="en-US" altLang="ko-KR" sz="1000" b="1" dirty="0"/>
              <a:t>="0" scrolling="no" </a:t>
            </a:r>
            <a:r>
              <a:rPr lang="en-US" altLang="ko-KR" sz="1000" b="1" dirty="0" err="1"/>
              <a:t>marginheight</a:t>
            </a:r>
            <a:r>
              <a:rPr lang="en-US" altLang="ko-KR" sz="1000" b="1" dirty="0"/>
              <a:t>="0" </a:t>
            </a:r>
            <a:r>
              <a:rPr lang="en-US" altLang="ko-KR" sz="1000" b="1" dirty="0" err="1"/>
              <a:t>marginwidth</a:t>
            </a:r>
            <a:r>
              <a:rPr lang="en-US" altLang="ko-KR" sz="1000" b="1" dirty="0"/>
              <a:t>="0" &gt;&lt;/iframe&gt;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/&gt;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let options = { // </a:t>
            </a:r>
            <a:r>
              <a:rPr lang="en-US" altLang="ko-KR" sz="1000" dirty="0" err="1"/>
              <a:t>watchPosition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의 마지막 매개 변수로 전달할 객체  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enableHighAccuracy</a:t>
            </a:r>
            <a:r>
              <a:rPr lang="en-US" altLang="ko-KR" sz="1000" dirty="0"/>
              <a:t>: false,</a:t>
            </a:r>
          </a:p>
          <a:p>
            <a:pPr defTabSz="180000"/>
            <a:r>
              <a:rPr lang="en-US" altLang="ko-KR" sz="1000" dirty="0"/>
              <a:t>	timeout: 5000,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maximumAge</a:t>
            </a:r>
            <a:r>
              <a:rPr lang="en-US" altLang="ko-KR" sz="1000" dirty="0"/>
              <a:t>: 0 };</a:t>
            </a:r>
          </a:p>
          <a:p>
            <a:pPr defTabSz="180000"/>
            <a:r>
              <a:rPr lang="en-US" altLang="ko-KR" sz="1000" dirty="0"/>
              <a:t>let count=0; // </a:t>
            </a:r>
            <a:r>
              <a:rPr lang="ko-KR" altLang="en-US" sz="1000" dirty="0"/>
              <a:t>반복 위치 서비스가 호출되는 횟수</a:t>
            </a:r>
          </a:p>
          <a:p>
            <a:pPr defTabSz="180000"/>
            <a:r>
              <a:rPr lang="en-US" altLang="ko-KR" sz="1000" dirty="0"/>
              <a:t>let </a:t>
            </a:r>
            <a:r>
              <a:rPr lang="en-US" altLang="ko-KR" sz="1000" dirty="0" err="1"/>
              <a:t>watchID</a:t>
            </a:r>
            <a:r>
              <a:rPr lang="en-US" altLang="ko-KR" sz="1000" dirty="0"/>
              <a:t>; 	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if(</a:t>
            </a:r>
            <a:r>
              <a:rPr lang="en-US" altLang="ko-KR" sz="1000" dirty="0" err="1"/>
              <a:t>navigator.geolocation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// changed() </a:t>
            </a:r>
            <a:r>
              <a:rPr lang="ko-KR" altLang="en-US" sz="1000" dirty="0" err="1"/>
              <a:t>콜백</a:t>
            </a:r>
            <a:r>
              <a:rPr lang="ko-KR" altLang="en-US" sz="1000" dirty="0"/>
              <a:t> 함수를 등록하고</a:t>
            </a:r>
            <a:r>
              <a:rPr lang="en-US" altLang="ko-KR" sz="1000" dirty="0"/>
              <a:t>, </a:t>
            </a:r>
            <a:r>
              <a:rPr lang="ko-KR" altLang="en-US" sz="1000" dirty="0"/>
              <a:t>반복 위치 서비스 시작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b="1" dirty="0" err="1"/>
              <a:t>watchID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navigator.geolocation.watchPosition</a:t>
            </a:r>
            <a:r>
              <a:rPr lang="en-US" altLang="ko-KR" sz="1000" b="1" dirty="0"/>
              <a:t>(changed, null, options);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else { 	alert("</a:t>
            </a:r>
            <a:r>
              <a:rPr lang="ko-KR" altLang="en-US" sz="1000" dirty="0"/>
              <a:t>지원하지 않음</a:t>
            </a:r>
            <a:r>
              <a:rPr lang="en-US" altLang="ko-KR" sz="1000" dirty="0"/>
              <a:t>"); 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</a:t>
            </a:r>
            <a:r>
              <a:rPr lang="ko-KR" altLang="en-US" sz="1000" dirty="0"/>
              <a:t>위치가 바뀌면 </a:t>
            </a:r>
            <a:r>
              <a:rPr lang="en-US" altLang="ko-KR" sz="1000" dirty="0"/>
              <a:t>changed()</a:t>
            </a:r>
            <a:r>
              <a:rPr lang="ko-KR" altLang="en-US" sz="1000" dirty="0"/>
              <a:t>가 호출되고</a:t>
            </a:r>
            <a:r>
              <a:rPr lang="en-US" altLang="ko-KR" sz="1000" dirty="0"/>
              <a:t>, </a:t>
            </a:r>
            <a:r>
              <a:rPr lang="ko-KR" altLang="en-US" sz="1000" dirty="0"/>
              <a:t>위치 정보가 들어 있는 </a:t>
            </a:r>
            <a:r>
              <a:rPr lang="en-US" altLang="ko-KR" sz="1000" dirty="0"/>
              <a:t>position </a:t>
            </a:r>
            <a:r>
              <a:rPr lang="ko-KR" altLang="en-US" sz="1000" dirty="0"/>
              <a:t>객체가 매개 변수로 넘어온다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function changed(position) {</a:t>
            </a:r>
          </a:p>
          <a:p>
            <a:pPr defTabSz="180000"/>
            <a:r>
              <a:rPr lang="en-US" altLang="ko-KR" sz="1000" dirty="0"/>
              <a:t>	if(count == 5) { // </a:t>
            </a:r>
            <a:r>
              <a:rPr lang="en-US" altLang="ko-KR" sz="1000" dirty="0" err="1"/>
              <a:t>clearWatch</a:t>
            </a:r>
            <a:r>
              <a:rPr lang="en-US" altLang="ko-KR" sz="1000" dirty="0"/>
              <a:t>() </a:t>
            </a:r>
            <a:r>
              <a:rPr lang="ko-KR" altLang="en-US" sz="1000" dirty="0"/>
              <a:t>테스트를 위해 </a:t>
            </a:r>
            <a:r>
              <a:rPr lang="en-US" altLang="ko-KR" sz="1000" dirty="0"/>
              <a:t>5</a:t>
            </a:r>
            <a:r>
              <a:rPr lang="ko-KR" altLang="en-US" sz="1000" dirty="0"/>
              <a:t>번만 서비스 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navigator.geolocation.clearWatch</a:t>
            </a:r>
            <a:r>
              <a:rPr lang="en-US" altLang="ko-KR" sz="1000" dirty="0"/>
              <a:t>(</a:t>
            </a:r>
            <a:r>
              <a:rPr lang="en-US" altLang="ko-KR" sz="1000" dirty="0" err="1"/>
              <a:t>watchID</a:t>
            </a:r>
            <a:r>
              <a:rPr lang="en-US" altLang="ko-KR" sz="1000" dirty="0"/>
              <a:t>); // </a:t>
            </a:r>
            <a:r>
              <a:rPr lang="ko-KR" altLang="en-US" sz="1000" dirty="0"/>
              <a:t>반복 서비스 종료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"</a:t>
            </a:r>
            <a:r>
              <a:rPr lang="ko-KR" altLang="en-US" sz="1000" dirty="0"/>
              <a:t>위치 서비스 종료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return;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let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position.coords.latitude</a:t>
            </a:r>
            <a:r>
              <a:rPr lang="en-US" altLang="ko-KR" sz="1000" dirty="0"/>
              <a:t>; // </a:t>
            </a:r>
            <a:r>
              <a:rPr lang="ko-KR" altLang="en-US" sz="1000" dirty="0"/>
              <a:t>변경된 위도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let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position.coords.longitude</a:t>
            </a:r>
            <a:r>
              <a:rPr lang="en-US" altLang="ko-KR" sz="1000" dirty="0"/>
              <a:t> // </a:t>
            </a:r>
            <a:r>
              <a:rPr lang="ko-KR" altLang="en-US" sz="1000" dirty="0"/>
              <a:t>변경된 경도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let text = count + ": (</a:t>
            </a:r>
            <a:r>
              <a:rPr lang="ko-KR" altLang="en-US" sz="1000" dirty="0"/>
              <a:t>위도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+ "°, </a:t>
            </a:r>
            <a:r>
              <a:rPr lang="ko-KR" altLang="en-US" sz="1000" dirty="0"/>
              <a:t>경도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"°)</a:t>
            </a:r>
            <a:r>
              <a:rPr lang="ko-KR" altLang="en-US" sz="1000" dirty="0"/>
              <a:t>로 변경됨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").</a:t>
            </a:r>
            <a:r>
              <a:rPr lang="en-US" altLang="ko-KR" sz="1000" dirty="0" err="1"/>
              <a:t>innerHTML</a:t>
            </a:r>
            <a:r>
              <a:rPr lang="en-US" altLang="ko-KR" sz="1000" dirty="0"/>
              <a:t> = text; // </a:t>
            </a:r>
            <a:r>
              <a:rPr lang="ko-KR" altLang="en-US" sz="1000" dirty="0"/>
              <a:t>위치 정보 출력</a:t>
            </a:r>
          </a:p>
          <a:p>
            <a:pPr defTabSz="180000"/>
            <a:r>
              <a:rPr lang="ko-KR" altLang="en-US" sz="1000" dirty="0"/>
              <a:t>	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b="1" dirty="0"/>
              <a:t>let map = 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("map");</a:t>
            </a:r>
          </a:p>
          <a:p>
            <a:pPr defTabSz="180000"/>
            <a:r>
              <a:rPr lang="en-US" altLang="ko-KR" sz="1000" b="1" dirty="0"/>
              <a:t> 	</a:t>
            </a:r>
            <a:r>
              <a:rPr lang="en-US" altLang="ko-KR" sz="1000" b="1" dirty="0" err="1"/>
              <a:t>map.src</a:t>
            </a:r>
            <a:r>
              <a:rPr lang="en-US" altLang="ko-KR" sz="1000" b="1" dirty="0"/>
              <a:t> ="https://</a:t>
            </a:r>
            <a:r>
              <a:rPr lang="en-US" altLang="ko-KR" sz="1000" b="1" dirty="0" err="1"/>
              <a:t>www.openstreetmap.org</a:t>
            </a:r>
            <a:r>
              <a:rPr lang="en-US" altLang="ko-KR" sz="1000" b="1" dirty="0"/>
              <a:t>/export/</a:t>
            </a:r>
            <a:r>
              <a:rPr lang="en-US" altLang="ko-KR" sz="1000" b="1" dirty="0" err="1"/>
              <a:t>embed.html?bbox</a:t>
            </a:r>
            <a:r>
              <a:rPr lang="en-US" altLang="ko-KR" sz="1000" b="1" dirty="0"/>
              <a:t>=" + </a:t>
            </a:r>
          </a:p>
          <a:p>
            <a:pPr defTabSz="180000"/>
            <a:r>
              <a:rPr lang="en-US" altLang="ko-KR" sz="1000" b="1" dirty="0"/>
              <a:t>			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lon</a:t>
            </a:r>
            <a:r>
              <a:rPr lang="en-US" altLang="ko-KR" sz="1000" b="1" dirty="0"/>
              <a:t>)-0.01) + "%</a:t>
            </a:r>
            <a:r>
              <a:rPr lang="en-US" altLang="ko-KR" sz="1000" b="1" dirty="0" err="1"/>
              <a:t>2C</a:t>
            </a:r>
            <a:r>
              <a:rPr lang="en-US" altLang="ko-KR" sz="1000" b="1" dirty="0"/>
              <a:t>" + 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lat</a:t>
            </a:r>
            <a:r>
              <a:rPr lang="en-US" altLang="ko-KR" sz="1000" b="1" dirty="0"/>
              <a:t>)-0.01) + "%</a:t>
            </a:r>
            <a:r>
              <a:rPr lang="en-US" altLang="ko-KR" sz="1000" b="1" dirty="0" err="1"/>
              <a:t>2C</a:t>
            </a:r>
            <a:r>
              <a:rPr lang="en-US" altLang="ko-KR" sz="1000" b="1" dirty="0"/>
              <a:t>" + </a:t>
            </a:r>
          </a:p>
          <a:p>
            <a:pPr defTabSz="180000"/>
            <a:r>
              <a:rPr lang="en-US" altLang="ko-KR" sz="1000" b="1" dirty="0"/>
              <a:t>			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lon</a:t>
            </a:r>
            <a:r>
              <a:rPr lang="en-US" altLang="ko-KR" sz="1000" b="1" dirty="0"/>
              <a:t>)+0.01) + "%</a:t>
            </a:r>
            <a:r>
              <a:rPr lang="en-US" altLang="ko-KR" sz="1000" b="1" dirty="0" err="1"/>
              <a:t>2C</a:t>
            </a:r>
            <a:r>
              <a:rPr lang="en-US" altLang="ko-KR" sz="1000" b="1" dirty="0"/>
              <a:t>" + (</a:t>
            </a:r>
            <a:r>
              <a:rPr lang="en-US" altLang="ko-KR" sz="1000" b="1" dirty="0" err="1"/>
              <a:t>parseFloat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lat</a:t>
            </a:r>
            <a:r>
              <a:rPr lang="en-US" altLang="ko-KR" sz="1000" b="1" dirty="0"/>
              <a:t>) + 0.01); </a:t>
            </a:r>
            <a:r>
              <a:rPr lang="en-US" altLang="ko-KR" sz="1000" dirty="0"/>
              <a:t> 		// </a:t>
            </a:r>
            <a:r>
              <a:rPr lang="en-US" altLang="ko-KR" sz="1000" dirty="0" err="1"/>
              <a:t>lat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lon</a:t>
            </a:r>
            <a:r>
              <a:rPr lang="ko-KR" altLang="en-US" sz="1000" dirty="0"/>
              <a:t>은 문자열이므로 숫자로 바꾸기 위해 </a:t>
            </a:r>
            <a:r>
              <a:rPr lang="en-US" altLang="ko-KR" sz="1000" dirty="0" err="1"/>
              <a:t>parseFloat</a:t>
            </a:r>
            <a:r>
              <a:rPr lang="en-US" altLang="ko-KR" sz="1000" dirty="0"/>
              <a:t>() </a:t>
            </a:r>
            <a:r>
              <a:rPr lang="ko-KR" altLang="en-US" sz="1000" dirty="0"/>
              <a:t>사용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count++; // </a:t>
            </a:r>
            <a:r>
              <a:rPr lang="ko-KR" altLang="en-US" sz="1000" dirty="0"/>
              <a:t>갱신 회수 증가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&lt;/script&gt;&lt;/body&gt;&lt;/html&gt;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79576" y="1"/>
            <a:ext cx="8153400" cy="548680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tx1"/>
                </a:solidFill>
              </a:rPr>
              <a:t>예제 </a:t>
            </a:r>
            <a:r>
              <a:rPr lang="en-US" altLang="ko-KR" sz="2400" dirty="0">
                <a:solidFill>
                  <a:schemeClr val="tx1"/>
                </a:solidFill>
              </a:rPr>
              <a:t>13-7 </a:t>
            </a:r>
            <a:r>
              <a:rPr lang="ko-KR" altLang="en-US" sz="2400" dirty="0">
                <a:solidFill>
                  <a:schemeClr val="tx1"/>
                </a:solidFill>
              </a:rPr>
              <a:t>반복 위치 서비스</a:t>
            </a:r>
          </a:p>
        </p:txBody>
      </p:sp>
    </p:spTree>
    <p:extLst>
      <p:ext uri="{BB962C8B-B14F-4D97-AF65-F5344CB8AC3E}">
        <p14:creationId xmlns:p14="http://schemas.microsoft.com/office/powerpoint/2010/main" val="382832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13-7</a:t>
            </a:r>
            <a:r>
              <a:rPr lang="ko-KR" altLang="en-US" dirty="0"/>
              <a:t> 실행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700809"/>
            <a:ext cx="3541205" cy="379535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7" y="1700808"/>
            <a:ext cx="3541205" cy="3795359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143673" y="551723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처음 위치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16596" y="5517232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이동 </a:t>
            </a:r>
            <a:r>
              <a:rPr lang="ko-KR" altLang="en-US" sz="1400"/>
              <a:t>중에 변경된 위치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649730" y="6021289"/>
            <a:ext cx="5182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latin typeface="YoonV YoonGothic100Std_OTF"/>
              </a:rPr>
              <a:t>* </a:t>
            </a:r>
            <a:r>
              <a:rPr lang="ko-KR" altLang="en-US" sz="1400" dirty="0">
                <a:solidFill>
                  <a:srgbClr val="0070C0"/>
                </a:solidFill>
                <a:latin typeface="YoonV YoonGothic100Std_OTF"/>
              </a:rPr>
              <a:t>노트북을 들고 이동하면 위치가 변경되는 것을 볼 수 있다</a:t>
            </a:r>
            <a:r>
              <a:rPr lang="en-US" altLang="ko-KR" sz="1400" dirty="0">
                <a:solidFill>
                  <a:srgbClr val="0070C0"/>
                </a:solidFill>
                <a:latin typeface="YoonV YoonGothic100Std_OTF"/>
              </a:rPr>
              <a:t>.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38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구글맵을</a:t>
            </a:r>
            <a:r>
              <a:rPr lang="ko-KR" altLang="en-US" dirty="0"/>
              <a:t> 이용하 지도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43F22F-AAB1-42A6-B760-4FE75AB2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043477"/>
            <a:ext cx="7861987" cy="52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구글맵을</a:t>
            </a:r>
            <a:r>
              <a:rPr lang="ko-KR" altLang="en-US" dirty="0"/>
              <a:t> 이용하 지도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5FE36A-C81E-4DF4-B211-F0480532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916832"/>
            <a:ext cx="7050300" cy="4293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D9B70-4ED5-4AA3-8FFF-3DDA2C5E206F}"/>
              </a:ext>
            </a:extLst>
          </p:cNvPr>
          <p:cNvSpPr txBox="1"/>
          <p:nvPr/>
        </p:nvSpPr>
        <p:spPr>
          <a:xfrm>
            <a:off x="1772278" y="1412776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주소들을 배열에 입력하여 마커로 표시하고 중앙을 지정하여 표시 </a:t>
            </a:r>
          </a:p>
        </p:txBody>
      </p:sp>
    </p:spTree>
    <p:extLst>
      <p:ext uri="{BB962C8B-B14F-4D97-AF65-F5344CB8AC3E}">
        <p14:creationId xmlns:p14="http://schemas.microsoft.com/office/powerpoint/2010/main" val="188264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TypeScript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6108"/>
            <a:ext cx="3240360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65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기타 기능</a:t>
            </a:r>
            <a:endParaRPr lang="ko-KR" altLang="en-US" sz="3265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191344" y="2688311"/>
            <a:ext cx="2304256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7200" dirty="0">
                <a:solidFill>
                  <a:schemeClr val="tx1"/>
                </a:solidFill>
              </a:rPr>
              <a:t>13</a:t>
            </a:r>
            <a:r>
              <a:rPr lang="ko-KR" altLang="en-US" sz="72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354672" y="1390983"/>
            <a:ext cx="4585855" cy="4530682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C06360F-E7FB-4812-B249-90CA7AE2EE0E}"/>
              </a:ext>
            </a:extLst>
          </p:cNvPr>
          <p:cNvSpPr txBox="1"/>
          <p:nvPr/>
        </p:nvSpPr>
        <p:spPr>
          <a:xfrm>
            <a:off x="4029007" y="1196752"/>
            <a:ext cx="7344816" cy="467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과제풀이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snow</a:t>
            </a:r>
            <a:r>
              <a:rPr lang="ko-KR" altLang="en-US" sz="2400" b="1" dirty="0">
                <a:latin typeface="굴림" panose="020B0600000101010101" pitchFamily="50" charset="-127"/>
                <a:ea typeface="굴림" panose="020B0600000101010101" pitchFamily="50" charset="-127"/>
              </a:rPr>
              <a:t> 설명</a:t>
            </a:r>
            <a:endParaRPr lang="en-US" altLang="ko-KR"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HTML5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 제공하는 위치 정보 서비스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코드로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PC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나 모바일 장치의 현재 위도 경도 위치 확인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자바스크립트 코드로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PC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나 모바일 장치의 위치가 변할 때마다 변경된 위치 정보 확인 </a:t>
            </a:r>
            <a:endParaRPr lang="en-US" altLang="ko-KR" sz="2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구글 </a:t>
            </a:r>
            <a:r>
              <a:rPr lang="ko-KR" altLang="en-US" sz="2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맵을</a:t>
            </a:r>
            <a:r>
              <a:rPr lang="ko-KR" altLang="en-US" sz="2200" b="1" dirty="0">
                <a:latin typeface="굴림" panose="020B0600000101010101" pitchFamily="50" charset="-127"/>
                <a:ea typeface="굴림" panose="020B0600000101010101" pitchFamily="50" charset="-127"/>
              </a:rPr>
              <a:t> 이용하여 지도 표시</a:t>
            </a: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위치 정보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343472" y="980728"/>
            <a:ext cx="10153128" cy="504056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HTML5</a:t>
            </a:r>
            <a:r>
              <a:rPr lang="ko-KR" altLang="en-US" dirty="0"/>
              <a:t>의 위치 정보 서비스란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dirty="0"/>
              <a:t>컴퓨터</a:t>
            </a:r>
            <a:r>
              <a:rPr lang="en-US" altLang="ko-KR" dirty="0"/>
              <a:t>/</a:t>
            </a:r>
            <a:r>
              <a:rPr lang="ko-KR" altLang="en-US" dirty="0"/>
              <a:t>모바일 장치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의 위치</a:t>
            </a:r>
            <a:r>
              <a:rPr lang="en-US" altLang="ko-KR" dirty="0"/>
              <a:t>(</a:t>
            </a:r>
            <a:r>
              <a:rPr lang="ko-KR" altLang="en-US" dirty="0"/>
              <a:t>위도와 경도</a:t>
            </a:r>
            <a:r>
              <a:rPr lang="en-US" altLang="ko-KR" dirty="0"/>
              <a:t>)</a:t>
            </a:r>
            <a:r>
              <a:rPr lang="ko-KR" altLang="en-US" dirty="0"/>
              <a:t>를 브라우저</a:t>
            </a:r>
            <a:r>
              <a:rPr lang="en-US" altLang="ko-KR" dirty="0"/>
              <a:t>(</a:t>
            </a:r>
            <a:r>
              <a:rPr lang="ko-KR" altLang="en-US" dirty="0"/>
              <a:t>자바스크립트 코드</a:t>
            </a:r>
            <a:r>
              <a:rPr lang="en-US" altLang="ko-KR" dirty="0"/>
              <a:t>)</a:t>
            </a:r>
            <a:r>
              <a:rPr lang="ko-KR" altLang="en-US" dirty="0"/>
              <a:t>에게 공급하는 서비스</a:t>
            </a:r>
            <a:endParaRPr lang="en-US" altLang="ko-KR" dirty="0"/>
          </a:p>
          <a:p>
            <a:r>
              <a:rPr lang="ko-KR" altLang="en-US" dirty="0"/>
              <a:t>보안 문제</a:t>
            </a:r>
            <a:endParaRPr lang="en-US" altLang="ko-KR" dirty="0"/>
          </a:p>
          <a:p>
            <a:pPr lvl="1"/>
            <a:r>
              <a:rPr lang="ko-KR" altLang="en-US" dirty="0"/>
              <a:t>웹 브라우저를 탑재한 장치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의 위치가 웹 서버에게 알려지고</a:t>
            </a:r>
            <a:endParaRPr lang="en-US" altLang="ko-KR" dirty="0"/>
          </a:p>
          <a:p>
            <a:pPr lvl="1"/>
            <a:r>
              <a:rPr lang="ko-KR" altLang="en-US" dirty="0"/>
              <a:t>다른 사용자에게 위치가 노출될 수 있는 문제점</a:t>
            </a:r>
            <a:endParaRPr lang="en-US" altLang="ko-KR" dirty="0"/>
          </a:p>
          <a:p>
            <a:r>
              <a:rPr lang="ko-KR" altLang="en-US" dirty="0"/>
              <a:t>위치 정보 서비스는 보안이 유지되는 경우에만 제공</a:t>
            </a:r>
          </a:p>
          <a:p>
            <a:pPr lvl="1"/>
            <a:r>
              <a:rPr lang="en-US" altLang="ko-KR" dirty="0"/>
              <a:t>localhost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2"/>
            <a:r>
              <a:rPr lang="ko-KR" altLang="en-US" dirty="0"/>
              <a:t>브라우저는 로컬 컴퓨터에 설치된 웹 서버에 접속하므로 다른 컴퓨터의 사용자가 웹 서버에 접속할 수 없으므로 안전</a:t>
            </a:r>
            <a:endParaRPr lang="en-US" altLang="ko-KR" dirty="0"/>
          </a:p>
          <a:p>
            <a:pPr lvl="1">
              <a:spcBef>
                <a:spcPts val="1200"/>
              </a:spcBef>
            </a:pPr>
            <a:r>
              <a:rPr lang="en-US" altLang="ko-KR" dirty="0"/>
              <a:t>https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2"/>
            <a:r>
              <a:rPr lang="ko-KR" altLang="en-US" dirty="0"/>
              <a:t>웹 서버와 브라우저 사이의 통신은 암호화 기반 보안 통신</a:t>
            </a:r>
            <a:r>
              <a:rPr lang="en-US" altLang="ko-KR" dirty="0"/>
              <a:t>(</a:t>
            </a:r>
            <a:r>
              <a:rPr lang="en-US" altLang="ko-KR" dirty="0" err="1"/>
              <a:t>ssl</a:t>
            </a:r>
            <a:r>
              <a:rPr lang="en-US" altLang="ko-KR" dirty="0"/>
              <a:t>, secure sockets layer)</a:t>
            </a:r>
            <a:r>
              <a:rPr lang="ko-KR" altLang="en-US" dirty="0"/>
              <a:t>을 이용하므로 안전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11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geolocation </a:t>
            </a:r>
            <a:r>
              <a:rPr lang="ko-KR" altLang="en-US" dirty="0"/>
              <a:t>객체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geolocation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위치 정보 서비스를 제공하는 자바스크립트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위치 정보 서비스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ko-KR" altLang="en-US" dirty="0"/>
              <a:t>현재 위치 서비스 </a:t>
            </a:r>
            <a:r>
              <a:rPr lang="en-US" altLang="ko-KR" dirty="0"/>
              <a:t>: </a:t>
            </a:r>
            <a:r>
              <a:rPr lang="ko-KR" altLang="en-US" dirty="0"/>
              <a:t>요청 시 현재 위치를 알려주는 서비스</a:t>
            </a:r>
            <a:endParaRPr lang="en-US" altLang="ko-KR" dirty="0"/>
          </a:p>
          <a:p>
            <a:pPr lvl="2"/>
            <a:r>
              <a:rPr lang="ko-KR" altLang="en-US" dirty="0"/>
              <a:t>반복 위치 서비스 </a:t>
            </a:r>
            <a:r>
              <a:rPr lang="en-US" altLang="ko-KR" dirty="0"/>
              <a:t>: </a:t>
            </a:r>
            <a:r>
              <a:rPr lang="ko-KR" altLang="en-US" dirty="0"/>
              <a:t>위치가 변경될 때마다 반복하여 알려주는 서비스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브라우저의 위치 정보 서비스 지원 여부</a:t>
            </a:r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1009" y="2060849"/>
            <a:ext cx="460851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window.navigator.geolocation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21009" y="5347195"/>
            <a:ext cx="46085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위치 정보 서비스를 제공한다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3236432"/>
            <a:ext cx="7431442" cy="13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2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현재 위치 얻기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현재 위치 얻기</a:t>
            </a:r>
            <a:endParaRPr lang="en-US" altLang="ko-KR" dirty="0"/>
          </a:p>
          <a:p>
            <a:pPr lvl="1"/>
            <a:r>
              <a:rPr lang="en-US" altLang="ko-KR" dirty="0" err="1"/>
              <a:t>getCurrentPosition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en-US" altLang="ko-KR" dirty="0" err="1"/>
              <a:t>getCurrentPosition</a:t>
            </a:r>
            <a:r>
              <a:rPr lang="en-US" altLang="ko-KR" dirty="0"/>
              <a:t>()</a:t>
            </a:r>
            <a:r>
              <a:rPr lang="ko-KR" altLang="en-US" dirty="0"/>
              <a:t>은 호출 즉시 현재 위치를 </a:t>
            </a:r>
            <a:r>
              <a:rPr lang="ko-KR" altLang="en-US" dirty="0" err="1"/>
              <a:t>리턴하는</a:t>
            </a:r>
            <a:r>
              <a:rPr lang="ko-KR" altLang="en-US" dirty="0"/>
              <a:t> 것이 아님</a:t>
            </a:r>
            <a:endParaRPr lang="en-US" altLang="ko-KR" dirty="0"/>
          </a:p>
          <a:p>
            <a:pPr lvl="2"/>
            <a:r>
              <a:rPr lang="ko-KR" altLang="en-US" dirty="0"/>
              <a:t>위치가 파악되면 호출될 </a:t>
            </a:r>
            <a:r>
              <a:rPr lang="ko-KR" altLang="en-US" dirty="0" err="1"/>
              <a:t>콜백</a:t>
            </a:r>
            <a:r>
              <a:rPr lang="ko-KR" altLang="en-US" dirty="0"/>
              <a:t> 함수 </a:t>
            </a:r>
            <a:r>
              <a:rPr lang="en-US" altLang="ko-KR" dirty="0" err="1"/>
              <a:t>positionCallback</a:t>
            </a:r>
            <a:r>
              <a:rPr lang="en-US" altLang="ko-KR" dirty="0"/>
              <a:t>(Position)</a:t>
            </a:r>
            <a:r>
              <a:rPr lang="ko-KR" altLang="en-US" dirty="0"/>
              <a:t> 등록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3592" y="2924944"/>
            <a:ext cx="741682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navigator.geolocation.getCurrentPosition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(success);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success()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를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콜백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함수로 등록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위치가 파악되면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success()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위치 정보가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position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객체가 매개 변수로 전달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success(position)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position.coords.latitude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position.coords.longitude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경도</a:t>
            </a:r>
          </a:p>
          <a:p>
            <a:pPr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alert("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현재위치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lat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", " +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lon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")");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695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03512" y="1306568"/>
            <a:ext cx="655272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</a:t>
            </a:r>
            <a:r>
              <a:rPr lang="en-US" altLang="ko-KR" sz="1000" dirty="0" err="1"/>
              <a:t>DOCTYPE</a:t>
            </a:r>
            <a:r>
              <a:rPr lang="en-US" altLang="ko-KR" sz="1000" dirty="0"/>
              <a:t>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</a:t>
            </a:r>
          </a:p>
          <a:p>
            <a:pPr defTabSz="180000"/>
            <a:r>
              <a:rPr lang="en-US" altLang="ko-KR" sz="1000" dirty="0"/>
              <a:t>&lt;meta charset="</a:t>
            </a:r>
            <a:r>
              <a:rPr lang="en-US" altLang="ko-KR" sz="1000" dirty="0" err="1"/>
              <a:t>utf</a:t>
            </a:r>
            <a:r>
              <a:rPr lang="en-US" altLang="ko-KR" sz="1000" dirty="0"/>
              <a:t>-8"&gt;</a:t>
            </a:r>
          </a:p>
          <a:p>
            <a:pPr defTabSz="180000"/>
            <a:r>
              <a:rPr lang="en-US" altLang="ko-KR" sz="1000" dirty="0"/>
              <a:t>&lt;title&gt;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</a:t>
            </a:r>
            <a:r>
              <a:rPr lang="en-US" altLang="ko-KR" sz="1000" dirty="0" err="1"/>
              <a:t>getCurrentPosition</a:t>
            </a:r>
            <a:r>
              <a:rPr lang="en-US" altLang="ko-KR" sz="1000" dirty="0"/>
              <a:t>()</a:t>
            </a:r>
            <a:r>
              <a:rPr lang="ko-KR" altLang="en-US" sz="1000" dirty="0"/>
              <a:t>로 현재 위치 파악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h3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id="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"&gt;</a:t>
            </a:r>
            <a:r>
              <a:rPr lang="ko-KR" altLang="en-US" sz="1000" dirty="0"/>
              <a:t>이곳에  위치 정보 출력</a:t>
            </a:r>
            <a:r>
              <a:rPr lang="en-US" altLang="ko-KR" sz="1000" dirty="0"/>
              <a:t>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/>
              <a:t>if(</a:t>
            </a:r>
            <a:r>
              <a:rPr lang="en-US" altLang="ko-KR" sz="1000" dirty="0" err="1"/>
              <a:t>navigator.geolocation</a:t>
            </a:r>
            <a:r>
              <a:rPr lang="en-US" altLang="ko-KR" sz="1000" dirty="0"/>
              <a:t>)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navigator.geolocation.getCurrentPosition</a:t>
            </a:r>
            <a:r>
              <a:rPr lang="en-US" altLang="ko-KR" sz="1000" b="1" dirty="0"/>
              <a:t>(success);</a:t>
            </a:r>
            <a:r>
              <a:rPr lang="en-US" altLang="ko-KR" sz="1000" dirty="0"/>
              <a:t> // </a:t>
            </a:r>
            <a:r>
              <a:rPr lang="ko-KR" altLang="en-US" sz="1000" dirty="0"/>
              <a:t>현재 위치 정보 요청</a:t>
            </a:r>
          </a:p>
          <a:p>
            <a:pPr defTabSz="180000"/>
            <a:r>
              <a:rPr lang="en-US" altLang="ko-KR" sz="1000" dirty="0"/>
              <a:t>else </a:t>
            </a:r>
          </a:p>
          <a:p>
            <a:pPr defTabSz="180000"/>
            <a:r>
              <a:rPr lang="en-US" altLang="ko-KR" sz="1000" dirty="0"/>
              <a:t>	alert("</a:t>
            </a:r>
            <a:r>
              <a:rPr lang="ko-KR" altLang="en-US" sz="1000" dirty="0"/>
              <a:t>지원하지 않음</a:t>
            </a:r>
            <a:r>
              <a:rPr lang="en-US" altLang="ko-KR" sz="1000" dirty="0"/>
              <a:t>");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ko-KR" altLang="en-US" sz="1000" dirty="0"/>
              <a:t>위치 파악 시 </a:t>
            </a:r>
            <a:r>
              <a:rPr lang="en-US" altLang="ko-KR" sz="1000" dirty="0"/>
              <a:t>success() </a:t>
            </a:r>
            <a:r>
              <a:rPr lang="ko-KR" altLang="en-US" sz="1000" dirty="0"/>
              <a:t>호출</a:t>
            </a:r>
            <a:r>
              <a:rPr lang="en-US" altLang="ko-KR" sz="1000" dirty="0"/>
              <a:t>. </a:t>
            </a:r>
            <a:r>
              <a:rPr lang="ko-KR" altLang="en-US" sz="1000" dirty="0"/>
              <a:t>위치 정보가 들어 있는 </a:t>
            </a:r>
            <a:r>
              <a:rPr lang="en-US" altLang="ko-KR" sz="1000" dirty="0"/>
              <a:t>position </a:t>
            </a:r>
            <a:r>
              <a:rPr lang="ko-KR" altLang="en-US" sz="1000" dirty="0"/>
              <a:t>객체가 매개 변수로 넘어온다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function success(position)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lat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position.coords.latitude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/>
              <a:t>위도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lon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position.coords.longitude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/>
              <a:t>경도</a:t>
            </a:r>
          </a:p>
          <a:p>
            <a:pPr defTabSz="180000"/>
            <a:r>
              <a:rPr lang="ko-KR" altLang="en-US" sz="1000" b="1" dirty="0"/>
              <a:t>	</a:t>
            </a:r>
            <a:r>
              <a:rPr lang="en-US" altLang="ko-KR" sz="1000" b="1" dirty="0"/>
              <a:t>let </a:t>
            </a:r>
            <a:r>
              <a:rPr lang="en-US" altLang="ko-KR" sz="1000" b="1" dirty="0" err="1"/>
              <a:t>acc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position.coords.accuracy</a:t>
            </a:r>
            <a:r>
              <a:rPr lang="en-US" altLang="ko-KR" sz="1000" b="1" dirty="0"/>
              <a:t>; </a:t>
            </a:r>
            <a:r>
              <a:rPr lang="en-US" altLang="ko-KR" sz="1000" dirty="0"/>
              <a:t>// </a:t>
            </a:r>
            <a:r>
              <a:rPr lang="ko-KR" altLang="en-US" sz="1000" dirty="0"/>
              <a:t>정확도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// </a:t>
            </a:r>
            <a:r>
              <a:rPr lang="ko-KR" altLang="en-US" sz="1000" dirty="0"/>
              <a:t>위도와 경도의 소수점 이하 자리가 너무 길어 유효 숫자 </a:t>
            </a:r>
            <a:r>
              <a:rPr lang="en-US" altLang="ko-KR" sz="1000" dirty="0"/>
              <a:t>6</a:t>
            </a:r>
            <a:r>
              <a:rPr lang="ko-KR" altLang="en-US" sz="1000" dirty="0"/>
              <a:t>자리로 </a:t>
            </a:r>
            <a:r>
              <a:rPr lang="ko-KR" altLang="en-US" sz="1000" dirty="0" err="1"/>
              <a:t>짜름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lat.toPrecision</a:t>
            </a:r>
            <a:r>
              <a:rPr lang="en-US" altLang="ko-KR" sz="1000" dirty="0"/>
              <a:t>(6);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lon.toPrecision</a:t>
            </a:r>
            <a:r>
              <a:rPr lang="en-US" altLang="ko-KR" sz="1000" dirty="0"/>
              <a:t>(6);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let now = new Date(</a:t>
            </a:r>
            <a:r>
              <a:rPr lang="en-US" altLang="ko-KR" sz="1000" dirty="0" err="1"/>
              <a:t>position.timestamp</a:t>
            </a:r>
            <a:r>
              <a:rPr lang="en-US" altLang="ko-KR" sz="1000" dirty="0"/>
              <a:t>); // </a:t>
            </a:r>
            <a:r>
              <a:rPr lang="ko-KR" altLang="en-US" sz="1000" dirty="0"/>
              <a:t>현재 날짜와 시간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let text = "</a:t>
            </a:r>
            <a:r>
              <a:rPr lang="ko-KR" altLang="en-US" sz="1000" dirty="0"/>
              <a:t>현재 시간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now.toUTCString</a:t>
            </a:r>
            <a:r>
              <a:rPr lang="en-US" altLang="ko-KR" sz="1000" dirty="0"/>
              <a:t>()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</a:t>
            </a:r>
            <a:r>
              <a:rPr lang="ko-KR" altLang="en-US" sz="1000" dirty="0"/>
              <a:t>현재 위치 </a:t>
            </a:r>
            <a:r>
              <a:rPr lang="en-US" altLang="ko-KR" sz="1000" dirty="0"/>
              <a:t>(</a:t>
            </a:r>
            <a:r>
              <a:rPr lang="ko-KR" altLang="en-US" sz="1000" dirty="0"/>
              <a:t>위도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lat</a:t>
            </a:r>
            <a:r>
              <a:rPr lang="en-US" altLang="ko-KR" sz="1000" dirty="0"/>
              <a:t> + "°, </a:t>
            </a:r>
            <a:r>
              <a:rPr lang="ko-KR" altLang="en-US" sz="1000" dirty="0"/>
              <a:t>경도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lon</a:t>
            </a:r>
            <a:r>
              <a:rPr lang="en-US" altLang="ko-KR" sz="1000" dirty="0"/>
              <a:t> + "°)&lt;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text += "</a:t>
            </a:r>
            <a:r>
              <a:rPr lang="ko-KR" altLang="en-US" sz="1000" dirty="0"/>
              <a:t>정확도 </a:t>
            </a:r>
            <a:r>
              <a:rPr lang="en-US" altLang="ko-KR" sz="1000" dirty="0"/>
              <a:t>" +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+ "m&lt;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document.getElementById</a:t>
            </a:r>
            <a:r>
              <a:rPr lang="en-US" altLang="ko-KR" sz="1000" b="1" dirty="0"/>
              <a:t>("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").</a:t>
            </a:r>
            <a:r>
              <a:rPr lang="en-US" altLang="ko-KR" sz="1000" b="1" dirty="0" err="1"/>
              <a:t>innerHTML</a:t>
            </a:r>
            <a:r>
              <a:rPr lang="en-US" altLang="ko-KR" sz="1000" b="1" dirty="0"/>
              <a:t> 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13-5 </a:t>
            </a:r>
            <a:r>
              <a:rPr lang="en-US" altLang="ko-KR" dirty="0" err="1"/>
              <a:t>getCurrentPosition</a:t>
            </a:r>
            <a:r>
              <a:rPr lang="en-US" altLang="ko-KR" dirty="0"/>
              <a:t>()</a:t>
            </a:r>
            <a:r>
              <a:rPr lang="ko-KR" altLang="en-US" dirty="0"/>
              <a:t>로 현재 위치파악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436" y="1566310"/>
            <a:ext cx="3723012" cy="1915936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4115130"/>
            <a:ext cx="3723012" cy="1932265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8832304" y="3144547"/>
            <a:ext cx="72008" cy="9705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47023" y="3589434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허용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26955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페이지에 지도 넣기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위치 정보 서비스와 지도 서비스는 별개</a:t>
            </a:r>
            <a:endParaRPr lang="en-US" altLang="ko-KR" sz="1800" dirty="0"/>
          </a:p>
          <a:p>
            <a:pPr lvl="1"/>
            <a:r>
              <a:rPr lang="ko-KR" altLang="en-US" sz="1600" dirty="0"/>
              <a:t>위치 정보 서비스는 웹 브라우저의 구현에 달려 있음</a:t>
            </a:r>
            <a:endParaRPr lang="en-US" altLang="ko-KR" sz="1600" dirty="0"/>
          </a:p>
          <a:p>
            <a:pPr lvl="1"/>
            <a:r>
              <a:rPr lang="ko-KR" altLang="en-US" sz="1600" dirty="0"/>
              <a:t>지도는 지도 서비스 기업</a:t>
            </a:r>
            <a:r>
              <a:rPr lang="en-US" altLang="ko-KR" sz="1600" dirty="0"/>
              <a:t>(</a:t>
            </a:r>
            <a:r>
              <a:rPr lang="ko-KR" altLang="en-US" sz="1600" dirty="0"/>
              <a:t>구글</a:t>
            </a:r>
            <a:r>
              <a:rPr lang="en-US" altLang="ko-KR" sz="1600" dirty="0"/>
              <a:t>, </a:t>
            </a:r>
            <a:r>
              <a:rPr lang="ko-KR" altLang="en-US" sz="1600" dirty="0"/>
              <a:t>네이버</a:t>
            </a:r>
            <a:r>
              <a:rPr lang="en-US" altLang="ko-KR" sz="1600" dirty="0"/>
              <a:t>, </a:t>
            </a:r>
            <a:r>
              <a:rPr lang="ko-KR" altLang="en-US" sz="1600" dirty="0"/>
              <a:t>카카오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티맵</a:t>
            </a:r>
            <a:r>
              <a:rPr lang="ko-KR" altLang="en-US" sz="1600" dirty="0"/>
              <a:t> 등</a:t>
            </a:r>
            <a:r>
              <a:rPr lang="en-US" altLang="ko-KR" sz="1600" dirty="0"/>
              <a:t>)</a:t>
            </a:r>
            <a:r>
              <a:rPr lang="ko-KR" altLang="en-US" sz="1600" dirty="0"/>
              <a:t>의 고유 자산</a:t>
            </a:r>
            <a:endParaRPr lang="en-US" altLang="ko-KR" sz="1600" dirty="0"/>
          </a:p>
          <a:p>
            <a:pPr lvl="2"/>
            <a:r>
              <a:rPr lang="ko-KR" altLang="en-US" sz="1400" dirty="0"/>
              <a:t>최근</a:t>
            </a:r>
            <a:r>
              <a:rPr lang="en-US" altLang="ko-KR" sz="1400" dirty="0"/>
              <a:t>,</a:t>
            </a:r>
            <a:r>
              <a:rPr lang="ko-KR" altLang="en-US" sz="1400" dirty="0"/>
              <a:t> 지도 서비스 유료화</a:t>
            </a:r>
            <a:endParaRPr lang="en-US" altLang="ko-KR" sz="1400" dirty="0"/>
          </a:p>
          <a:p>
            <a:r>
              <a:rPr lang="en-US" altLang="ko-KR" sz="1800" dirty="0" err="1"/>
              <a:t>OpenStreetMap</a:t>
            </a:r>
            <a:r>
              <a:rPr lang="en-US" altLang="ko-KR" sz="1800" dirty="0"/>
              <a:t> </a:t>
            </a:r>
            <a:r>
              <a:rPr lang="ko-KR" altLang="en-US" sz="1800" dirty="0"/>
              <a:t>지도 </a:t>
            </a:r>
            <a:r>
              <a:rPr lang="en-US" altLang="ko-KR" sz="1800" dirty="0"/>
              <a:t>- </a:t>
            </a:r>
            <a:r>
              <a:rPr lang="ko-KR" altLang="en-US" sz="1800" dirty="0"/>
              <a:t>개방형 무료 지도</a:t>
            </a:r>
            <a:endParaRPr lang="en-US" altLang="ko-KR" sz="1800" dirty="0"/>
          </a:p>
          <a:p>
            <a:pPr lvl="1"/>
            <a:r>
              <a:rPr lang="en-US" altLang="ko-KR" sz="1600" dirty="0"/>
              <a:t>1) </a:t>
            </a:r>
            <a:r>
              <a:rPr lang="ko-KR" altLang="en-US" sz="1600" dirty="0"/>
              <a:t>지도 전체 출력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400" dirty="0"/>
              <a:t>사례</a:t>
            </a:r>
            <a:r>
              <a:rPr lang="en-US" altLang="ko-KR" sz="1400" dirty="0"/>
              <a:t>(</a:t>
            </a:r>
            <a:r>
              <a:rPr lang="ko-KR" altLang="en-US" sz="1400" dirty="0"/>
              <a:t>예제 </a:t>
            </a:r>
            <a:r>
              <a:rPr lang="en-US" altLang="ko-KR" sz="1400" dirty="0"/>
              <a:t>13-6) : </a:t>
            </a:r>
            <a:r>
              <a:rPr lang="ko-KR" altLang="en-US" sz="1400" dirty="0"/>
              <a:t>위도와 경도 </a:t>
            </a:r>
            <a:r>
              <a:rPr lang="en-US" altLang="ko-KR" sz="1400" dirty="0"/>
              <a:t>(37.5823, 127.0100)</a:t>
            </a:r>
            <a:r>
              <a:rPr lang="ko-KR" altLang="en-US" sz="1400" dirty="0"/>
              <a:t>인 위치를 중심</a:t>
            </a:r>
            <a:r>
              <a:rPr lang="en-US" altLang="ko-KR" sz="1400" dirty="0"/>
              <a:t>, </a:t>
            </a:r>
            <a:r>
              <a:rPr lang="ko-KR" altLang="en-US" sz="1400" dirty="0"/>
              <a:t>줌 레벨 </a:t>
            </a:r>
            <a:r>
              <a:rPr lang="en-US" altLang="ko-KR" sz="1400" dirty="0"/>
              <a:t>15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dirty="0"/>
              <a:t>2) &lt;iframe&gt;</a:t>
            </a:r>
            <a:r>
              <a:rPr lang="ko-KR" altLang="en-US" sz="1600" dirty="0"/>
              <a:t>으로 웹 페이지에 지도 내장</a:t>
            </a:r>
            <a:r>
              <a:rPr lang="en-US" altLang="ko-KR" sz="1600" dirty="0"/>
              <a:t>(</a:t>
            </a:r>
            <a:r>
              <a:rPr lang="ko-KR" altLang="en-US" sz="1600" dirty="0"/>
              <a:t>지도 영역을 박스로 표시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/>
              <a:t>사례 </a:t>
            </a:r>
            <a:r>
              <a:rPr lang="en-US" altLang="ko-KR" sz="1400" dirty="0"/>
              <a:t>: (</a:t>
            </a:r>
            <a:r>
              <a:rPr lang="en-US" altLang="ko-KR" sz="1400" dirty="0" err="1"/>
              <a:t>lat</a:t>
            </a:r>
            <a:r>
              <a:rPr lang="en-US" altLang="ko-KR" sz="1400" dirty="0"/>
              <a:t>-0.01, </a:t>
            </a:r>
            <a:r>
              <a:rPr lang="en-US" altLang="ko-KR" sz="1400" dirty="0" err="1"/>
              <a:t>lon</a:t>
            </a:r>
            <a:r>
              <a:rPr lang="en-US" altLang="ko-KR" sz="1400" dirty="0"/>
              <a:t>-0.01)x(</a:t>
            </a:r>
            <a:r>
              <a:rPr lang="en-US" altLang="ko-KR" sz="1400" dirty="0" err="1"/>
              <a:t>lat</a:t>
            </a:r>
            <a:r>
              <a:rPr lang="en-US" altLang="ko-KR" sz="1400" dirty="0"/>
              <a:t> + 0.01, </a:t>
            </a:r>
            <a:r>
              <a:rPr lang="en-US" altLang="ko-KR" sz="1400" dirty="0" err="1"/>
              <a:t>lon</a:t>
            </a:r>
            <a:r>
              <a:rPr lang="en-US" altLang="ko-KR" sz="1400" dirty="0"/>
              <a:t> + 0.01) </a:t>
            </a:r>
            <a:r>
              <a:rPr lang="ko-KR" altLang="en-US" sz="1400" dirty="0"/>
              <a:t>영역의 지도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89775" y="3108489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https://</a:t>
            </a:r>
            <a:r>
              <a:rPr lang="en-US" altLang="ko-KR" dirty="0" err="1"/>
              <a:t>www.openstreetmap.org</a:t>
            </a:r>
            <a:r>
              <a:rPr lang="en-US" altLang="ko-KR" dirty="0"/>
              <a:t>/#</a:t>
            </a:r>
            <a:r>
              <a:rPr lang="en-US" altLang="ko-KR" b="1" dirty="0"/>
              <a:t>map=</a:t>
            </a:r>
            <a:r>
              <a:rPr lang="ko-KR" altLang="en-US" b="1" dirty="0" err="1"/>
              <a:t>줌레벨</a:t>
            </a:r>
            <a:r>
              <a:rPr lang="en-US" altLang="ko-KR" b="1" dirty="0"/>
              <a:t>/</a:t>
            </a:r>
            <a:r>
              <a:rPr lang="ko-KR" altLang="en-US" b="1" dirty="0"/>
              <a:t>위도</a:t>
            </a:r>
            <a:r>
              <a:rPr lang="en-US" altLang="ko-KR" b="1" dirty="0"/>
              <a:t>/</a:t>
            </a:r>
            <a:r>
              <a:rPr lang="ko-KR" altLang="en-US" b="1" dirty="0"/>
              <a:t>경도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9041" y="377630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https://</a:t>
            </a:r>
            <a:r>
              <a:rPr lang="en-US" altLang="ko-KR" dirty="0" err="1"/>
              <a:t>www.openstreetmap.org</a:t>
            </a:r>
            <a:r>
              <a:rPr lang="en-US" altLang="ko-KR" dirty="0"/>
              <a:t>/#</a:t>
            </a:r>
            <a:r>
              <a:rPr lang="en-US" altLang="ko-KR" b="1" dirty="0"/>
              <a:t>map=15/37.5823/127.0100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711624" y="5036195"/>
            <a:ext cx="73448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 fontAlgn="base" latinLnBrk="0">
              <a:defRPr sz="1400" kern="0">
                <a:solidFill>
                  <a:srgbClr val="00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200" b="1" dirty="0"/>
              <a:t>&lt;iframe id="map"&gt;&lt;/iframe&gt;</a:t>
            </a:r>
          </a:p>
          <a:p>
            <a:r>
              <a:rPr lang="en-US" altLang="ko-KR" sz="1200" dirty="0"/>
              <a:t>...</a:t>
            </a:r>
          </a:p>
          <a:p>
            <a:r>
              <a:rPr lang="en-US" altLang="ko-KR" sz="1200" dirty="0"/>
              <a:t>let map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("map");</a:t>
            </a:r>
          </a:p>
          <a:p>
            <a:r>
              <a:rPr lang="en-US" altLang="ko-KR" sz="1200" dirty="0" err="1"/>
              <a:t>map.src</a:t>
            </a:r>
            <a:r>
              <a:rPr lang="en-US" altLang="ko-KR" sz="1200" dirty="0"/>
              <a:t> = "https://</a:t>
            </a:r>
            <a:r>
              <a:rPr lang="en-US" altLang="ko-KR" sz="1200" dirty="0" err="1"/>
              <a:t>www.openstreetmap.org</a:t>
            </a:r>
            <a:r>
              <a:rPr lang="en-US" altLang="ko-KR" sz="1200" dirty="0"/>
              <a:t>/export/</a:t>
            </a:r>
            <a:r>
              <a:rPr lang="en-US" altLang="ko-KR" sz="1200" b="1" dirty="0" err="1"/>
              <a:t>embed.html?bbox</a:t>
            </a:r>
            <a:r>
              <a:rPr lang="en-US" altLang="ko-KR" sz="1200" b="1" dirty="0"/>
              <a:t>=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lon</a:t>
            </a:r>
            <a:r>
              <a:rPr lang="en-US" altLang="ko-KR" sz="1200" dirty="0"/>
              <a:t>-0.01) + </a:t>
            </a:r>
          </a:p>
          <a:p>
            <a:r>
              <a:rPr lang="en-US" altLang="ko-KR" sz="1200" dirty="0"/>
              <a:t>				"%</a:t>
            </a:r>
            <a:r>
              <a:rPr lang="en-US" altLang="ko-KR" sz="1200" dirty="0" err="1"/>
              <a:t>2C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lat</a:t>
            </a:r>
            <a:r>
              <a:rPr lang="en-US" altLang="ko-KR" sz="1200" dirty="0"/>
              <a:t>-0.01) + "%</a:t>
            </a:r>
            <a:r>
              <a:rPr lang="en-US" altLang="ko-KR" sz="1200" dirty="0" err="1"/>
              <a:t>2C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lon+0.01</a:t>
            </a:r>
            <a:r>
              <a:rPr lang="en-US" altLang="ko-KR" sz="1200" dirty="0"/>
              <a:t>) + "%</a:t>
            </a:r>
            <a:r>
              <a:rPr lang="en-US" altLang="ko-KR" sz="1200" dirty="0" err="1"/>
              <a:t>2C</a:t>
            </a:r>
            <a:r>
              <a:rPr lang="en-US" altLang="ko-KR" sz="1200" dirty="0"/>
              <a:t>" + (</a:t>
            </a:r>
            <a:r>
              <a:rPr lang="en-US" altLang="ko-KR" sz="1200" dirty="0" err="1"/>
              <a:t>lat</a:t>
            </a:r>
            <a:r>
              <a:rPr lang="en-US" altLang="ko-KR" sz="1200" dirty="0"/>
              <a:t> + 0.01);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192344" y="3871831"/>
            <a:ext cx="1510501" cy="612934"/>
          </a:xfrm>
          <a:prstGeom prst="wedgeRoundRectCallout">
            <a:avLst>
              <a:gd name="adj1" fmla="val -23454"/>
              <a:gd name="adj2" fmla="val 625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%</a:t>
            </a:r>
            <a:r>
              <a:rPr lang="en-US" altLang="ko-KR" sz="1000" dirty="0" err="1"/>
              <a:t>2C</a:t>
            </a:r>
            <a:r>
              <a:rPr lang="ko-KR" altLang="en-US" sz="1000" dirty="0"/>
              <a:t>는 콤마</a:t>
            </a:r>
            <a:r>
              <a:rPr lang="en-US" altLang="ko-KR" sz="1000" dirty="0"/>
              <a:t>(,) </a:t>
            </a:r>
            <a:r>
              <a:rPr lang="ko-KR" altLang="en-US" sz="1000" dirty="0"/>
              <a:t>문자를 </a:t>
            </a:r>
            <a:endParaRPr lang="en-US" altLang="ko-KR" sz="1000" dirty="0"/>
          </a:p>
          <a:p>
            <a:r>
              <a:rPr lang="en-US" altLang="ko-KR" sz="1000" dirty="0"/>
              <a:t>URL</a:t>
            </a:r>
            <a:r>
              <a:rPr lang="ko-KR" altLang="en-US" sz="1000" dirty="0"/>
              <a:t>에 사용하기 위해 </a:t>
            </a:r>
            <a:endParaRPr lang="en-US" altLang="ko-KR" sz="1000" dirty="0"/>
          </a:p>
          <a:p>
            <a:r>
              <a:rPr lang="ko-KR" altLang="en-US" sz="1000" dirty="0"/>
              <a:t>인코딩한 값</a:t>
            </a:r>
          </a:p>
        </p:txBody>
      </p:sp>
    </p:spTree>
    <p:extLst>
      <p:ext uri="{BB962C8B-B14F-4D97-AF65-F5344CB8AC3E}">
        <p14:creationId xmlns:p14="http://schemas.microsoft.com/office/powerpoint/2010/main" val="11322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00676" y="1299493"/>
            <a:ext cx="8431827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</a:t>
            </a:r>
            <a:r>
              <a:rPr lang="en-US" altLang="ko-KR" sz="1400" dirty="0" err="1"/>
              <a:t>DOCTYPE</a:t>
            </a:r>
            <a:r>
              <a:rPr lang="en-US" altLang="ko-KR" sz="1400" dirty="0"/>
              <a:t>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&lt;meta charset="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-8"&gt;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현재 위치와 지도 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h3</a:t>
            </a:r>
            <a:r>
              <a:rPr lang="en-US" altLang="ko-KR" sz="1400" dirty="0"/>
              <a:t>&gt;</a:t>
            </a:r>
            <a:r>
              <a:rPr lang="ko-KR" altLang="en-US" sz="1400" dirty="0"/>
              <a:t>현재 위치와 지도 출력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 id="</a:t>
            </a:r>
            <a:r>
              <a:rPr lang="en-US" altLang="ko-KR" sz="1400" dirty="0" err="1"/>
              <a:t>msg</a:t>
            </a:r>
            <a:r>
              <a:rPr lang="en-US" altLang="ko-KR" sz="1400" dirty="0"/>
              <a:t>"&gt;</a:t>
            </a:r>
            <a:r>
              <a:rPr lang="ko-KR" altLang="en-US" sz="1400" dirty="0"/>
              <a:t>이곳에  위치 정보 출력</a:t>
            </a:r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b="1" dirty="0"/>
              <a:t>&lt;iframe id="map" width="425" height="350" </a:t>
            </a:r>
            <a:r>
              <a:rPr lang="en-US" altLang="ko-KR" sz="1400" b="1" dirty="0" err="1"/>
              <a:t>frameborder</a:t>
            </a:r>
            <a:r>
              <a:rPr lang="en-US" altLang="ko-KR" sz="1400" b="1" dirty="0"/>
              <a:t>="0" scrolling="no" </a:t>
            </a:r>
            <a:r>
              <a:rPr lang="en-US" altLang="ko-KR" sz="1400" b="1" dirty="0" err="1"/>
              <a:t>marginheight</a:t>
            </a:r>
            <a:r>
              <a:rPr lang="en-US" altLang="ko-KR" sz="1400" b="1" dirty="0"/>
              <a:t>="0" 		</a:t>
            </a:r>
            <a:r>
              <a:rPr lang="en-US" altLang="ko-KR" sz="1400" b="1" dirty="0" err="1"/>
              <a:t>marginwidth</a:t>
            </a:r>
            <a:r>
              <a:rPr lang="en-US" altLang="ko-KR" sz="1400" b="1" dirty="0"/>
              <a:t>="0" &gt;&lt;/iframe&gt;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/&gt;</a:t>
            </a:r>
          </a:p>
          <a:p>
            <a:pPr defTabSz="180000"/>
            <a:r>
              <a:rPr lang="en-US" altLang="ko-KR" sz="1400" dirty="0"/>
              <a:t>&lt;a id="</a:t>
            </a:r>
            <a:r>
              <a:rPr lang="en-US" altLang="ko-KR" sz="1400" dirty="0" err="1"/>
              <a:t>bigmaplink</a:t>
            </a:r>
            <a:r>
              <a:rPr lang="en-US" altLang="ko-KR" sz="1400" dirty="0"/>
              <a:t>" target="_blank"&gt;</a:t>
            </a:r>
            <a:r>
              <a:rPr lang="ko-KR" altLang="en-US" sz="1400" dirty="0"/>
              <a:t>새 창에 큰 지도 보기</a:t>
            </a:r>
            <a:r>
              <a:rPr lang="en-US" altLang="ko-KR" sz="1400" dirty="0"/>
              <a:t>&lt;/a&gt;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if(</a:t>
            </a:r>
            <a:r>
              <a:rPr lang="en-US" altLang="ko-KR" sz="1400" dirty="0" err="1"/>
              <a:t>navigator.geolocation</a:t>
            </a:r>
            <a:r>
              <a:rPr lang="en-US" altLang="ko-KR" sz="1400" dirty="0"/>
              <a:t>)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navigator.geolocation.getCurrentPosition</a:t>
            </a:r>
            <a:r>
              <a:rPr lang="en-US" altLang="ko-KR" sz="1400" dirty="0"/>
              <a:t>(success); // </a:t>
            </a:r>
            <a:r>
              <a:rPr lang="ko-KR" altLang="en-US" sz="1400" dirty="0"/>
              <a:t>현재 위치 정보 요청</a:t>
            </a:r>
          </a:p>
          <a:p>
            <a:pPr defTabSz="180000"/>
            <a:r>
              <a:rPr lang="en-US" altLang="ko-KR" sz="1400" dirty="0"/>
              <a:t>else </a:t>
            </a:r>
          </a:p>
          <a:p>
            <a:pPr defTabSz="180000"/>
            <a:r>
              <a:rPr lang="en-US" altLang="ko-KR" sz="1400" dirty="0"/>
              <a:t>	alert("</a:t>
            </a:r>
            <a:r>
              <a:rPr lang="ko-KR" altLang="en-US" sz="1400" dirty="0"/>
              <a:t>지원하지 않음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</a:t>
            </a:r>
            <a:r>
              <a:rPr lang="ko-KR" altLang="en-US" dirty="0"/>
              <a:t>현재 위치의 지도를 웹 페이지에 내장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05560" y="5733256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다음 페이지에 소스 계속됨 </a:t>
            </a:r>
            <a:r>
              <a:rPr lang="en-US" altLang="ko-KR" sz="1600" dirty="0"/>
              <a:t>...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0902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18684" y="1412776"/>
            <a:ext cx="65527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위치 파악 시 </a:t>
            </a:r>
            <a:r>
              <a:rPr lang="en-US" altLang="ko-KR" sz="1050" dirty="0"/>
              <a:t>success() </a:t>
            </a:r>
            <a:r>
              <a:rPr lang="ko-KR" altLang="en-US" sz="1050" dirty="0"/>
              <a:t>호출</a:t>
            </a:r>
            <a:r>
              <a:rPr lang="en-US" altLang="ko-KR" sz="1050" dirty="0"/>
              <a:t>. </a:t>
            </a:r>
            <a:r>
              <a:rPr lang="ko-KR" altLang="en-US" sz="1050" dirty="0"/>
              <a:t>위치 정보가 들어 있는 </a:t>
            </a:r>
            <a:r>
              <a:rPr lang="en-US" altLang="ko-KR" sz="1050" dirty="0"/>
              <a:t>position </a:t>
            </a:r>
            <a:r>
              <a:rPr lang="ko-KR" altLang="en-US" sz="1050" dirty="0"/>
              <a:t>객체가 매개 변수로 넘어온다</a:t>
            </a:r>
            <a:r>
              <a:rPr lang="en-US" altLang="ko-KR" sz="1050" dirty="0"/>
              <a:t>.</a:t>
            </a:r>
          </a:p>
          <a:p>
            <a:pPr defTabSz="180000"/>
            <a:r>
              <a:rPr lang="en-US" altLang="ko-KR" sz="1050" b="1" dirty="0"/>
              <a:t>function success(position)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let 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position.coords.latitude</a:t>
            </a:r>
            <a:r>
              <a:rPr lang="en-US" altLang="ko-KR" sz="1050" dirty="0"/>
              <a:t>; // </a:t>
            </a:r>
            <a:r>
              <a:rPr lang="ko-KR" altLang="en-US" sz="1050" dirty="0"/>
              <a:t>위도</a:t>
            </a:r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/>
              <a:t>let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position.coords.longitude</a:t>
            </a:r>
            <a:r>
              <a:rPr lang="en-US" altLang="ko-KR" sz="1050" dirty="0"/>
              <a:t>; // </a:t>
            </a:r>
            <a:r>
              <a:rPr lang="ko-KR" altLang="en-US" sz="1050" dirty="0"/>
              <a:t>경도</a:t>
            </a:r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/>
              <a:t>let </a:t>
            </a:r>
            <a:r>
              <a:rPr lang="en-US" altLang="ko-KR" sz="1050" dirty="0" err="1"/>
              <a:t>acc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position.coords.accuracy</a:t>
            </a:r>
            <a:r>
              <a:rPr lang="en-US" altLang="ko-KR" sz="1050" dirty="0"/>
              <a:t>; // </a:t>
            </a:r>
            <a:r>
              <a:rPr lang="ko-KR" altLang="en-US" sz="1050" dirty="0"/>
              <a:t>정확도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/>
              <a:t>// </a:t>
            </a:r>
            <a:r>
              <a:rPr lang="ko-KR" altLang="en-US" sz="1050" dirty="0"/>
              <a:t>위도와 경도의 소수점 이하 자리가 너무 길어 유효 숫자 </a:t>
            </a:r>
            <a:r>
              <a:rPr lang="en-US" altLang="ko-KR" sz="1050" dirty="0"/>
              <a:t>6</a:t>
            </a:r>
            <a:r>
              <a:rPr lang="ko-KR" altLang="en-US" sz="1050" dirty="0"/>
              <a:t>자리로 </a:t>
            </a:r>
            <a:r>
              <a:rPr lang="ko-KR" altLang="en-US" sz="1050" dirty="0" err="1"/>
              <a:t>짜름</a:t>
            </a:r>
            <a:endParaRPr lang="ko-KR" altLang="en-US" sz="1050" dirty="0"/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lat.toPrecision</a:t>
            </a:r>
            <a:r>
              <a:rPr lang="en-US" altLang="ko-KR" sz="1050" dirty="0"/>
              <a:t>(6);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lon.toPrecision</a:t>
            </a:r>
            <a:r>
              <a:rPr lang="en-US" altLang="ko-KR" sz="1050" dirty="0"/>
              <a:t>(6);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let now = new Date(</a:t>
            </a:r>
            <a:r>
              <a:rPr lang="en-US" altLang="ko-KR" sz="1050" dirty="0" err="1"/>
              <a:t>position.timestamp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/>
              <a:t>	let text = "</a:t>
            </a:r>
            <a:r>
              <a:rPr lang="ko-KR" altLang="en-US" sz="1050" dirty="0"/>
              <a:t>현재 시간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now.toUTCString</a:t>
            </a:r>
            <a:r>
              <a:rPr lang="en-US" altLang="ko-KR" sz="1050" dirty="0"/>
              <a:t>() + "&lt;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&gt;";</a:t>
            </a:r>
          </a:p>
          <a:p>
            <a:pPr defTabSz="180000"/>
            <a:r>
              <a:rPr lang="en-US" altLang="ko-KR" sz="1050" dirty="0"/>
              <a:t>	text += "</a:t>
            </a:r>
            <a:r>
              <a:rPr lang="ko-KR" altLang="en-US" sz="1050" dirty="0"/>
              <a:t>현재 위치 </a:t>
            </a:r>
            <a:r>
              <a:rPr lang="en-US" altLang="ko-KR" sz="1050" dirty="0"/>
              <a:t>(</a:t>
            </a:r>
            <a:r>
              <a:rPr lang="ko-KR" altLang="en-US" sz="1050" dirty="0"/>
              <a:t>위도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+ "°, </a:t>
            </a:r>
            <a:r>
              <a:rPr lang="ko-KR" altLang="en-US" sz="1050" dirty="0"/>
              <a:t>경도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 + "°)&lt;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&gt;";</a:t>
            </a:r>
          </a:p>
          <a:p>
            <a:pPr defTabSz="180000"/>
            <a:r>
              <a:rPr lang="en-US" altLang="ko-KR" sz="1050" dirty="0"/>
              <a:t>	text += "</a:t>
            </a:r>
            <a:r>
              <a:rPr lang="ko-KR" altLang="en-US" sz="1050" dirty="0"/>
              <a:t>정확도 </a:t>
            </a:r>
            <a:r>
              <a:rPr lang="en-US" altLang="ko-KR" sz="1050" dirty="0"/>
              <a:t>" + </a:t>
            </a:r>
            <a:r>
              <a:rPr lang="en-US" altLang="ko-KR" sz="1050" dirty="0" err="1"/>
              <a:t>acc</a:t>
            </a:r>
            <a:r>
              <a:rPr lang="en-US" altLang="ko-KR" sz="1050" dirty="0"/>
              <a:t> + "m&lt;</a:t>
            </a:r>
            <a:r>
              <a:rPr lang="en-US" altLang="ko-KR" sz="1050" dirty="0" err="1"/>
              <a:t>br</a:t>
            </a:r>
            <a:r>
              <a:rPr lang="en-US" altLang="ko-KR" sz="1050" dirty="0"/>
              <a:t>&gt;";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msg</a:t>
            </a:r>
            <a:r>
              <a:rPr lang="en-US" altLang="ko-KR" sz="1050" dirty="0"/>
              <a:t>").</a:t>
            </a:r>
            <a:r>
              <a:rPr lang="en-US" altLang="ko-KR" sz="1050" dirty="0" err="1"/>
              <a:t>innerHTML</a:t>
            </a:r>
            <a:r>
              <a:rPr lang="en-US" altLang="ko-KR" sz="1050" dirty="0"/>
              <a:t> = text;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let map = </a:t>
            </a:r>
            <a:r>
              <a:rPr lang="en-US" altLang="ko-KR" sz="1050" b="1" dirty="0" err="1"/>
              <a:t>document.getElementById</a:t>
            </a:r>
            <a:r>
              <a:rPr lang="en-US" altLang="ko-KR" sz="1050" b="1" dirty="0"/>
              <a:t>("map");</a:t>
            </a:r>
          </a:p>
          <a:p>
            <a:pPr defTabSz="180000"/>
            <a:r>
              <a:rPr lang="en-US" altLang="ko-KR" sz="1050" dirty="0"/>
              <a:t> 	</a:t>
            </a:r>
            <a:r>
              <a:rPr lang="en-US" altLang="ko-KR" sz="1050" b="1" dirty="0" err="1"/>
              <a:t>map.src</a:t>
            </a:r>
            <a:r>
              <a:rPr lang="en-US" altLang="ko-KR" sz="1050" b="1" dirty="0"/>
              <a:t> ="https://</a:t>
            </a:r>
            <a:r>
              <a:rPr lang="en-US" altLang="ko-KR" sz="1050" b="1" dirty="0" err="1"/>
              <a:t>www.openstreetmap.org</a:t>
            </a:r>
            <a:r>
              <a:rPr lang="en-US" altLang="ko-KR" sz="1050" b="1" dirty="0"/>
              <a:t>/export/</a:t>
            </a:r>
            <a:r>
              <a:rPr lang="en-US" altLang="ko-KR" sz="1050" b="1" dirty="0" err="1"/>
              <a:t>embed.html?bbox</a:t>
            </a:r>
            <a:r>
              <a:rPr lang="en-US" altLang="ko-KR" sz="1050" b="1" dirty="0"/>
              <a:t>=" + </a:t>
            </a:r>
          </a:p>
          <a:p>
            <a:pPr defTabSz="180000"/>
            <a:r>
              <a:rPr lang="en-US" altLang="ko-KR" sz="1050" b="1" dirty="0"/>
              <a:t>		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lon</a:t>
            </a:r>
            <a:r>
              <a:rPr lang="en-US" altLang="ko-KR" sz="1050" b="1" dirty="0"/>
              <a:t>)-0.01) + "%</a:t>
            </a:r>
            <a:r>
              <a:rPr lang="en-US" altLang="ko-KR" sz="1050" b="1" dirty="0" err="1"/>
              <a:t>2C</a:t>
            </a:r>
            <a:r>
              <a:rPr lang="en-US" altLang="ko-KR" sz="1050" b="1" dirty="0"/>
              <a:t>" + 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)-0.01) + "%</a:t>
            </a:r>
            <a:r>
              <a:rPr lang="en-US" altLang="ko-KR" sz="1050" b="1" dirty="0" err="1"/>
              <a:t>2C</a:t>
            </a:r>
            <a:r>
              <a:rPr lang="en-US" altLang="ko-KR" sz="1050" b="1" dirty="0"/>
              <a:t>" + </a:t>
            </a:r>
          </a:p>
          <a:p>
            <a:pPr defTabSz="180000"/>
            <a:r>
              <a:rPr lang="en-US" altLang="ko-KR" sz="1050" b="1" dirty="0"/>
              <a:t>		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lon</a:t>
            </a:r>
            <a:r>
              <a:rPr lang="en-US" altLang="ko-KR" sz="1050" b="1" dirty="0"/>
              <a:t>)+0.01) + "%</a:t>
            </a:r>
            <a:r>
              <a:rPr lang="en-US" altLang="ko-KR" sz="1050" b="1" dirty="0" err="1"/>
              <a:t>2C</a:t>
            </a:r>
            <a:r>
              <a:rPr lang="en-US" altLang="ko-KR" sz="1050" b="1" dirty="0"/>
              <a:t>" + (</a:t>
            </a:r>
            <a:r>
              <a:rPr lang="en-US" altLang="ko-KR" sz="1050" b="1" dirty="0" err="1"/>
              <a:t>parseFloat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lat</a:t>
            </a:r>
            <a:r>
              <a:rPr lang="en-US" altLang="ko-KR" sz="1050" b="1" dirty="0"/>
              <a:t>) + 0.01);</a:t>
            </a:r>
          </a:p>
          <a:p>
            <a:pPr defTabSz="180000"/>
            <a:r>
              <a:rPr lang="en-US" altLang="ko-KR" sz="1050" dirty="0"/>
              <a:t> 		// </a:t>
            </a:r>
            <a:r>
              <a:rPr lang="en-US" altLang="ko-KR" sz="1050" dirty="0" err="1"/>
              <a:t>lat</a:t>
            </a:r>
            <a:r>
              <a:rPr lang="ko-KR" altLang="en-US" sz="1050" dirty="0"/>
              <a:t>와 </a:t>
            </a:r>
            <a:r>
              <a:rPr lang="en-US" altLang="ko-KR" sz="1050" dirty="0" err="1"/>
              <a:t>lon</a:t>
            </a:r>
            <a:r>
              <a:rPr lang="ko-KR" altLang="en-US" sz="1050" dirty="0"/>
              <a:t>은 문자열이므로 숫자로 바꾸기 위해 </a:t>
            </a:r>
            <a:r>
              <a:rPr lang="en-US" altLang="ko-KR" sz="1050" dirty="0" err="1"/>
              <a:t>parseFloat</a:t>
            </a:r>
            <a:r>
              <a:rPr lang="en-US" altLang="ko-KR" sz="1050" dirty="0"/>
              <a:t>() </a:t>
            </a:r>
            <a:r>
              <a:rPr lang="ko-KR" altLang="en-US" sz="1050" dirty="0"/>
              <a:t>사용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ko-KR" altLang="en-US" sz="1050" dirty="0"/>
              <a:t> 	</a:t>
            </a:r>
            <a:r>
              <a:rPr lang="en-US" altLang="ko-KR" sz="1050" dirty="0"/>
              <a:t>let </a:t>
            </a:r>
            <a:r>
              <a:rPr lang="en-US" altLang="ko-KR" sz="1050" dirty="0" err="1"/>
              <a:t>maplink</a:t>
            </a:r>
            <a:r>
              <a:rPr lang="en-US" altLang="ko-KR" sz="1050" dirty="0"/>
              <a:t> = </a:t>
            </a:r>
            <a:r>
              <a:rPr lang="en-US" altLang="ko-KR" sz="1050" dirty="0" err="1"/>
              <a:t>document.getElementById</a:t>
            </a:r>
            <a:r>
              <a:rPr lang="en-US" altLang="ko-KR" sz="1050" dirty="0"/>
              <a:t>("</a:t>
            </a:r>
            <a:r>
              <a:rPr lang="en-US" altLang="ko-KR" sz="1050" dirty="0" err="1"/>
              <a:t>bigmaplink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/>
              <a:t>	let zoom = 15; // </a:t>
            </a:r>
            <a:r>
              <a:rPr lang="ko-KR" altLang="en-US" sz="1050" dirty="0"/>
              <a:t>지도의 줌 레벨</a:t>
            </a:r>
            <a:r>
              <a:rPr lang="en-US" altLang="ko-KR" sz="1050" dirty="0"/>
              <a:t>. </a:t>
            </a:r>
            <a:r>
              <a:rPr lang="ko-KR" altLang="en-US" sz="1050" dirty="0"/>
              <a:t>숫자가 클수록 자세한 지도</a:t>
            </a:r>
          </a:p>
          <a:p>
            <a:pPr defTabSz="180000"/>
            <a:r>
              <a:rPr lang="ko-KR" altLang="en-US" sz="1050" dirty="0"/>
              <a:t>	</a:t>
            </a:r>
            <a:r>
              <a:rPr lang="en-US" altLang="ko-KR" sz="1050" dirty="0" err="1"/>
              <a:t>maplink.href</a:t>
            </a:r>
            <a:r>
              <a:rPr lang="en-US" altLang="ko-KR" sz="1050" dirty="0"/>
              <a:t> = "https://</a:t>
            </a:r>
            <a:r>
              <a:rPr lang="en-US" altLang="ko-KR" sz="1050" dirty="0" err="1"/>
              <a:t>www.openstreetmap.org</a:t>
            </a:r>
            <a:r>
              <a:rPr lang="en-US" altLang="ko-KR" sz="1050" dirty="0"/>
              <a:t>/#map=" + zoom + "/" + </a:t>
            </a:r>
            <a:r>
              <a:rPr lang="en-US" altLang="ko-KR" sz="1050" dirty="0" err="1"/>
              <a:t>lat</a:t>
            </a:r>
            <a:r>
              <a:rPr lang="en-US" altLang="ko-KR" sz="1050" dirty="0"/>
              <a:t> + "/" + </a:t>
            </a:r>
            <a:r>
              <a:rPr lang="en-US" altLang="ko-KR" sz="1050" dirty="0" err="1"/>
              <a:t>lon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</a:t>
            </a:r>
            <a:r>
              <a:rPr lang="ko-KR" altLang="en-US" dirty="0"/>
              <a:t>현재 위치의 지도를 웹 페이지에 내장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516BB4-DBD6-40E9-B94A-D48F722F7B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3" y="1052954"/>
            <a:ext cx="3247101" cy="4226650"/>
          </a:xfrm>
          <a:prstGeom prst="rect">
            <a:avLst/>
          </a:prstGeom>
          <a:ln w="6350">
            <a:solidFill>
              <a:srgbClr val="0171C0"/>
            </a:solidFill>
          </a:ln>
        </p:spPr>
      </p:pic>
      <p:cxnSp>
        <p:nvCxnSpPr>
          <p:cNvPr id="7" name="직선 화살표 연결선 6"/>
          <p:cNvCxnSpPr>
            <a:stCxn id="8" idx="0"/>
          </p:cNvCxnSpPr>
          <p:nvPr/>
        </p:nvCxnSpPr>
        <p:spPr>
          <a:xfrm flipH="1" flipV="1">
            <a:off x="8184233" y="5157192"/>
            <a:ext cx="1270367" cy="6408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41341" y="5798043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클릭하면 다음 슬라이드처럼 </a:t>
            </a:r>
            <a:endParaRPr lang="en-US" altLang="ko-KR" sz="1100" dirty="0"/>
          </a:p>
          <a:p>
            <a:r>
              <a:rPr lang="ko-KR" altLang="en-US" sz="1100" dirty="0"/>
              <a:t>큰 지도 출력</a:t>
            </a:r>
          </a:p>
        </p:txBody>
      </p:sp>
    </p:spTree>
    <p:extLst>
      <p:ext uri="{BB962C8B-B14F-4D97-AF65-F5344CB8AC3E}">
        <p14:creationId xmlns:p14="http://schemas.microsoft.com/office/powerpoint/2010/main" val="11390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16396</TotalTime>
  <Words>2067</Words>
  <Application>Microsoft Office PowerPoint</Application>
  <PresentationFormat>와이드스크린</PresentationFormat>
  <Paragraphs>271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HY헤드라인M</vt:lpstr>
      <vt:lpstr>YoonV YoonGothic100Std_OTF</vt:lpstr>
      <vt:lpstr>굴림</vt:lpstr>
      <vt:lpstr>맑은 고딕</vt:lpstr>
      <vt:lpstr>새굴림</vt:lpstr>
      <vt:lpstr>시스템 서체</vt:lpstr>
      <vt:lpstr>Adobe Garamond Pro Bold</vt:lpstr>
      <vt:lpstr>Arial</vt:lpstr>
      <vt:lpstr>Wingdings</vt:lpstr>
      <vt:lpstr>Wingdings 2</vt:lpstr>
      <vt:lpstr>가을</vt:lpstr>
      <vt:lpstr>PowerPoint 프레젠테이션</vt:lpstr>
      <vt:lpstr>기타 기능</vt:lpstr>
      <vt:lpstr>위치 정보 서비스</vt:lpstr>
      <vt:lpstr>geolocation 객체</vt:lpstr>
      <vt:lpstr>현재 위치 얻기</vt:lpstr>
      <vt:lpstr>예제 13-5 getCurrentPosition()로 현재 위치파악</vt:lpstr>
      <vt:lpstr>웹 페이지에 지도 넣기</vt:lpstr>
      <vt:lpstr>예제 13-6 현재 위치의 지도를 웹 페이지에 내장(1) </vt:lpstr>
      <vt:lpstr>예제 13-6 현재 위치의 지도를 웹 페이지에 내장(2) </vt:lpstr>
      <vt:lpstr>PowerPoint 프레젠테이션</vt:lpstr>
      <vt:lpstr>참고 – 예제 13-5를 로컬 컴퓨터에서 실행하기</vt:lpstr>
      <vt:lpstr>참고 – 예제 13-6을 로컬 컴퓨터에서 실행하기</vt:lpstr>
      <vt:lpstr>반복 위치 서비스</vt:lpstr>
      <vt:lpstr>예제 13-7 반복 위치 서비스</vt:lpstr>
      <vt:lpstr>예제 13-7 실행 결과</vt:lpstr>
      <vt:lpstr>구글맵을 이용하 지도 출력</vt:lpstr>
      <vt:lpstr>구글맵을 이용하 지도 출력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217</cp:revision>
  <cp:lastPrinted>2021-10-27T04:41:38Z</cp:lastPrinted>
  <dcterms:created xsi:type="dcterms:W3CDTF">2011-08-27T14:53:28Z</dcterms:created>
  <dcterms:modified xsi:type="dcterms:W3CDTF">2023-11-23T14:40:04Z</dcterms:modified>
</cp:coreProperties>
</file>